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175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4.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19FB8-2810-436A-A3E1-88A71D015AF5}"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F9A98-F61A-46C5-AB9C-163202A6D43F}" type="slidenum">
              <a:rPr lang="en-US" smtClean="0"/>
              <a:t>‹#›</a:t>
            </a:fld>
            <a:endParaRPr lang="en-US"/>
          </a:p>
        </p:txBody>
      </p:sp>
    </p:spTree>
    <p:extLst>
      <p:ext uri="{BB962C8B-B14F-4D97-AF65-F5344CB8AC3E}">
        <p14:creationId xmlns:p14="http://schemas.microsoft.com/office/powerpoint/2010/main" val="314508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9767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9711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72578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984658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45111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0140253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023667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738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65993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8/31/2020</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38036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0508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79208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31342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4504894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678590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39776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26745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29611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8/31/2020</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115984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86743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80267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950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11633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0367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0221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99544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8/31/2020</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011643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76845">
              <a:defRPr/>
            </a:pPr>
            <a:fld id="{49A40DB5-B054-4B52-B27D-446721D6CC27}" type="slidenum">
              <a:rPr lang="en-US">
                <a:solidFill>
                  <a:prstClr val="black">
                    <a:tint val="75000"/>
                  </a:prstClr>
                </a:solidFill>
              </a:rPr>
              <a:pPr defTabSz="976845">
                <a:defRPr/>
              </a:pPr>
              <a:t>1</a:t>
            </a:fld>
            <a:endParaRPr lang="en-US">
              <a:solidFill>
                <a:prstClr val="black">
                  <a:tint val="75000"/>
                </a:prstClr>
              </a:solidFill>
            </a:endParaRPr>
          </a:p>
        </p:txBody>
      </p:sp>
      <p:sp>
        <p:nvSpPr>
          <p:cNvPr id="2" name="Title 1">
            <a:extLst>
              <a:ext uri="{FF2B5EF4-FFF2-40B4-BE49-F238E27FC236}">
                <a16:creationId xmlns:a16="http://schemas.microsoft.com/office/drawing/2014/main" id="{65EC815E-9725-4C22-837B-701EBA749018}"/>
              </a:ext>
            </a:extLst>
          </p:cNvPr>
          <p:cNvSpPr>
            <a:spLocks noGrp="1"/>
          </p:cNvSpPr>
          <p:nvPr>
            <p:ph type="title"/>
          </p:nvPr>
        </p:nvSpPr>
        <p:spPr/>
        <p:txBody>
          <a:bodyPr/>
          <a:lstStyle/>
          <a:p>
            <a:r>
              <a:rPr lang="en-US"/>
              <a:t>NEMA</a:t>
            </a:r>
          </a:p>
        </p:txBody>
      </p:sp>
      <p:pic>
        <p:nvPicPr>
          <p:cNvPr id="22" name="Picture 2" descr="Image result for sitefinity logo">
            <a:extLst>
              <a:ext uri="{FF2B5EF4-FFF2-40B4-BE49-F238E27FC236}">
                <a16:creationId xmlns:a16="http://schemas.microsoft.com/office/drawing/2014/main" id="{83700A2B-5964-4DB5-8ADB-B3C0A33356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5234" y="903721"/>
            <a:ext cx="1452558" cy="10002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28F778E-2890-456B-BA6F-33B3990DBF86}"/>
              </a:ext>
            </a:extLst>
          </p:cNvPr>
          <p:cNvSpPr txBox="1"/>
          <p:nvPr/>
        </p:nvSpPr>
        <p:spPr>
          <a:xfrm>
            <a:off x="532694" y="1223722"/>
            <a:ext cx="6057938" cy="5262594"/>
          </a:xfrm>
          <a:prstGeom prst="rect">
            <a:avLst/>
          </a:prstGeom>
          <a:noFill/>
        </p:spPr>
        <p:txBody>
          <a:bodyPr wrap="square" rtlCol="0">
            <a:spAutoFit/>
          </a:bodyPr>
          <a:lstStyle/>
          <a:p>
            <a:pPr defTabSz="976845"/>
            <a:r>
              <a:rPr lang="en-US" sz="2333" b="1" kern="0">
                <a:solidFill>
                  <a:srgbClr val="0096A9"/>
                </a:solidFill>
                <a:latin typeface="Segoe UI" pitchFamily="34"/>
                <a:cs typeface="Segoe UI" pitchFamily="34"/>
              </a:rPr>
              <a:t>Who They Are</a:t>
            </a:r>
            <a:br>
              <a:rPr lang="en-US" sz="1287">
                <a:solidFill>
                  <a:srgbClr val="F75714"/>
                </a:solidFill>
                <a:latin typeface="Segoe UI Light" panose="020B0502040204020203" pitchFamily="34" charset="0"/>
                <a:ea typeface="MS Mincho" panose="02020609040205080304" pitchFamily="49" charset="-128"/>
                <a:cs typeface="Segoe UI Light" panose="020B0502040204020203" pitchFamily="34" charset="0"/>
              </a:rPr>
            </a:br>
            <a:r>
              <a:rPr lang="en-US" sz="1333">
                <a:solidFill>
                  <a:prstClr val="black"/>
                </a:solidFill>
                <a:latin typeface="Calibri" panose="020F0502020204030204" pitchFamily="34" charset="0"/>
              </a:rPr>
              <a:t>The National Electrical Manufacturers Association (NEMA) represents nearly 400 electrical, medical imaging, and radiation therapy manufacturers on the forefront of electrical safety, reliability, resilience, efficiency, and energy security. </a:t>
            </a:r>
          </a:p>
          <a:p>
            <a:pPr defTabSz="976845"/>
            <a:endParaRPr lang="en-US" sz="1333">
              <a:solidFill>
                <a:prstClr val="black"/>
              </a:solidFill>
              <a:latin typeface="Calibri" panose="020F0502020204030204" pitchFamily="34" charset="0"/>
            </a:endParaRPr>
          </a:p>
          <a:p>
            <a:pPr defTabSz="976845"/>
            <a:r>
              <a:rPr lang="en-US" sz="2333" b="1" kern="0">
                <a:solidFill>
                  <a:srgbClr val="0096A9"/>
                </a:solidFill>
                <a:latin typeface="Segoe UI" pitchFamily="34"/>
                <a:cs typeface="Segoe UI" pitchFamily="34"/>
              </a:rPr>
              <a:t>Business Need</a:t>
            </a:r>
          </a:p>
          <a:p>
            <a:pPr defTabSz="976845"/>
            <a:r>
              <a:rPr lang="en-US" sz="1333">
                <a:solidFill>
                  <a:prstClr val="black"/>
                </a:solidFill>
                <a:latin typeface="Calibri" panose="020F0502020204030204" pitchFamily="34" charset="0"/>
              </a:rPr>
              <a:t>NEMA is looking to revamp the website to modernized the NEMA, MITA, and DICOM brands and increase the visibility of the organization. The solution needs to align with the three brands to engage the audience as well as position NEMA as the leading leader in electro industry. The research and design has been provided by </a:t>
            </a:r>
            <a:r>
              <a:rPr lang="en-US" sz="1333" err="1">
                <a:solidFill>
                  <a:prstClr val="black"/>
                </a:solidFill>
                <a:latin typeface="Calibri" panose="020F0502020204030204" pitchFamily="34" charset="0"/>
              </a:rPr>
              <a:t>Zurb</a:t>
            </a:r>
            <a:r>
              <a:rPr lang="en-US" sz="1333">
                <a:solidFill>
                  <a:prstClr val="black"/>
                </a:solidFill>
                <a:latin typeface="Calibri" panose="020F0502020204030204" pitchFamily="34" charset="0"/>
              </a:rPr>
              <a:t>.  NEMA is looking for a partner to develop a unified platform with personalized content, user-friendly, and easy to navigate for the stakeholders. NEMA hopes to increase advertising revenue with expanded ad inventory, contextual placements, and cross–promotions. </a:t>
            </a:r>
          </a:p>
          <a:p>
            <a:pPr defTabSz="976845"/>
            <a:endParaRPr lang="en-US" sz="917">
              <a:solidFill>
                <a:prstClr val="black"/>
              </a:solidFill>
              <a:latin typeface="Segoe UI" panose="020B0502040204020203" pitchFamily="34" charset="0"/>
              <a:cs typeface="Segoe UI" panose="020B0502040204020203" pitchFamily="34" charset="0"/>
            </a:endParaRPr>
          </a:p>
          <a:p>
            <a:pPr defTabSz="976845"/>
            <a:r>
              <a:rPr lang="en-US" sz="2333" b="1" kern="0">
                <a:solidFill>
                  <a:srgbClr val="0096A9"/>
                </a:solidFill>
                <a:latin typeface="Segoe UI" pitchFamily="34"/>
                <a:cs typeface="Segoe UI" pitchFamily="34"/>
              </a:rPr>
              <a:t>What We Did</a:t>
            </a:r>
            <a:br>
              <a:rPr lang="en-US" sz="2333" b="1" kern="0">
                <a:solidFill>
                  <a:srgbClr val="0096A9"/>
                </a:solidFill>
                <a:latin typeface="Segoe UI" pitchFamily="34"/>
                <a:cs typeface="Segoe UI" pitchFamily="34"/>
              </a:rPr>
            </a:br>
            <a:r>
              <a:rPr lang="en-US" sz="1333">
                <a:solidFill>
                  <a:prstClr val="black"/>
                </a:solidFill>
                <a:latin typeface="Calibri" panose="020F0502020204030204" pitchFamily="34" charset="0"/>
              </a:rPr>
              <a:t>NEMA has been emphatically satisfied with Affirma’s ability to migrate NEMA’s previous site content to a full functioning, responsive website built on the Sitefinity platform and meeting all defined success criteria.  Built with a modern and inviting user experience, it delivers consistent look and feel across all pages and browsers. It has the ability to publish a fully searchable NEMA magazine while delivering ease of use for both site visitors and stakeholders.</a:t>
            </a:r>
          </a:p>
          <a:p>
            <a:pPr defTabSz="976845"/>
            <a:endParaRPr lang="en-US" sz="917">
              <a:solidFill>
                <a:prstClr val="black"/>
              </a:solidFill>
              <a:latin typeface="Segoe UI" panose="020B0502040204020203" pitchFamily="34" charset="0"/>
              <a:cs typeface="Segoe UI" panose="020B0502040204020203" pitchFamily="34" charset="0"/>
            </a:endParaRPr>
          </a:p>
          <a:p>
            <a:pPr defTabSz="976845"/>
            <a:endParaRPr lang="en-US" sz="772">
              <a:solidFill>
                <a:prstClr val="black"/>
              </a:solidFill>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3A5B5F34-F835-43A8-BCE2-89C41821DCA0}"/>
              </a:ext>
            </a:extLst>
          </p:cNvPr>
          <p:cNvPicPr>
            <a:picLocks noChangeAspect="1"/>
          </p:cNvPicPr>
          <p:nvPr/>
        </p:nvPicPr>
        <p:blipFill>
          <a:blip r:embed="rId4"/>
          <a:stretch>
            <a:fillRect/>
          </a:stretch>
        </p:blipFill>
        <p:spPr>
          <a:xfrm>
            <a:off x="8440824" y="1862257"/>
            <a:ext cx="3044800" cy="3437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AB7B4194-2D70-49C3-95F1-7A350EEFF086}"/>
              </a:ext>
            </a:extLst>
          </p:cNvPr>
          <p:cNvPicPr>
            <a:picLocks noChangeAspect="1"/>
          </p:cNvPicPr>
          <p:nvPr/>
        </p:nvPicPr>
        <p:blipFill>
          <a:blip r:embed="rId5"/>
          <a:stretch>
            <a:fillRect/>
          </a:stretch>
        </p:blipFill>
        <p:spPr>
          <a:xfrm>
            <a:off x="6760311" y="3372053"/>
            <a:ext cx="2782145" cy="3215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70760B7F-ADC9-4DEB-8D53-EDBFEDB26626}"/>
              </a:ext>
            </a:extLst>
          </p:cNvPr>
          <p:cNvPicPr>
            <a:picLocks noChangeAspect="1"/>
          </p:cNvPicPr>
          <p:nvPr/>
        </p:nvPicPr>
        <p:blipFill>
          <a:blip r:embed="rId6"/>
          <a:stretch>
            <a:fillRect/>
          </a:stretch>
        </p:blipFill>
        <p:spPr>
          <a:xfrm>
            <a:off x="8403443" y="1099009"/>
            <a:ext cx="2531791" cy="648772"/>
          </a:xfrm>
          <a:prstGeom prst="rect">
            <a:avLst/>
          </a:prstGeom>
        </p:spPr>
      </p:pic>
      <p:grpSp>
        <p:nvGrpSpPr>
          <p:cNvPr id="14" name="Group 13">
            <a:extLst>
              <a:ext uri="{FF2B5EF4-FFF2-40B4-BE49-F238E27FC236}">
                <a16:creationId xmlns:a16="http://schemas.microsoft.com/office/drawing/2014/main" id="{E540011B-E438-40ED-9B22-2998F0E9C06B}"/>
              </a:ext>
            </a:extLst>
          </p:cNvPr>
          <p:cNvGrpSpPr/>
          <p:nvPr/>
        </p:nvGrpSpPr>
        <p:grpSpPr>
          <a:xfrm>
            <a:off x="10706994" y="3372053"/>
            <a:ext cx="1557263" cy="2984753"/>
            <a:chOff x="863122" y="6294998"/>
            <a:chExt cx="1868715" cy="3581703"/>
          </a:xfrm>
        </p:grpSpPr>
        <p:pic>
          <p:nvPicPr>
            <p:cNvPr id="15" name="Picture 4" descr="http://hanley.ifix.co.uk/wp-content/uploads/2016/01/iphone6black1.png">
              <a:extLst>
                <a:ext uri="{FF2B5EF4-FFF2-40B4-BE49-F238E27FC236}">
                  <a16:creationId xmlns:a16="http://schemas.microsoft.com/office/drawing/2014/main" id="{3E85F61E-DF95-4334-A289-4C7CC529F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122" y="6294998"/>
              <a:ext cx="1868715" cy="35817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87F3894-B679-48DF-8DB7-3AB23572D557}"/>
                </a:ext>
              </a:extLst>
            </p:cNvPr>
            <p:cNvPicPr>
              <a:picLocks noChangeAspect="1"/>
            </p:cNvPicPr>
            <p:nvPr/>
          </p:nvPicPr>
          <p:blipFill>
            <a:blip r:embed="rId8"/>
            <a:stretch>
              <a:fillRect/>
            </a:stretch>
          </p:blipFill>
          <p:spPr>
            <a:xfrm>
              <a:off x="1186372" y="6744331"/>
              <a:ext cx="1222214" cy="2509803"/>
            </a:xfrm>
            <a:prstGeom prst="rect">
              <a:avLst/>
            </a:prstGeom>
          </p:spPr>
        </p:pic>
      </p:grpSp>
    </p:spTree>
    <p:extLst>
      <p:ext uri="{BB962C8B-B14F-4D97-AF65-F5344CB8AC3E}">
        <p14:creationId xmlns:p14="http://schemas.microsoft.com/office/powerpoint/2010/main" val="4283901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BusinessUnit>
    <Solutions xmlns="f0ee8362-fa7e-4bc9-ab88-7dcfb17cb19b">
      <Value>Websites</Value>
    </Solutions>
    <Industries xmlns="f0ee8362-fa7e-4bc9-ab88-7dcfb17cb19b">
      <Value>Manufacturing</Value>
    </Industries>
    <Notes0 xmlns="f0ee8362-fa7e-4bc9-ab88-7dcfb17cb19b" xsi:nil="true"/>
    <PlatTech xmlns="f0ee8362-fa7e-4bc9-ab88-7dcfb17cb19b">
      <Value>Sitefinity</Value>
    </PlatTech>
    <Named_x0020_Account xmlns="f0ee8362-fa7e-4bc9-ab88-7dcfb17cb19b" xsi:nil="true"/>
    <ApprovedByClient xmlns="f0ee8362-fa7e-4bc9-ab88-7dcfb17cb19b">false</ApprovedByClient>
    <ProjectCompletionDate xmlns="f0ee8362-fa7e-4bc9-ab88-7dcfb17cb19b" xsi:nil="true"/>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4AC43F55-99BC-46F6-93A5-FB015B8E3118}"/>
</file>

<file path=customXml/itemProps2.xml><?xml version="1.0" encoding="utf-8"?>
<ds:datastoreItem xmlns:ds="http://schemas.openxmlformats.org/officeDocument/2006/customXml" ds:itemID="{87AEFABE-3A2C-409C-A5FE-EF95DAB3E6FC}"/>
</file>

<file path=customXml/itemProps3.xml><?xml version="1.0" encoding="utf-8"?>
<ds:datastoreItem xmlns:ds="http://schemas.openxmlformats.org/officeDocument/2006/customXml" ds:itemID="{2315A674-EA21-4C33-BC1F-6A7744878DF1}"/>
</file>

<file path=customXml/itemProps4.xml><?xml version="1.0" encoding="utf-8"?>
<ds:datastoreItem xmlns:ds="http://schemas.openxmlformats.org/officeDocument/2006/customXml" ds:itemID="{575244DB-AA34-45C8-B74D-EC2D854EA409}"/>
</file>

<file path=docProps/app.xml><?xml version="1.0" encoding="utf-8"?>
<Properties xmlns="http://schemas.openxmlformats.org/officeDocument/2006/extended-properties" xmlns:vt="http://schemas.openxmlformats.org/officeDocument/2006/docPropsVTypes">
  <TotalTime>0</TotalTime>
  <Words>232</Words>
  <Application>Microsoft Office PowerPoint</Application>
  <PresentationFormat>Widescreen</PresentationFormat>
  <Paragraphs>9</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Segoe UI</vt:lpstr>
      <vt:lpstr>Segoe UI Light</vt:lpstr>
      <vt:lpstr>Segoe UI Semilight</vt:lpstr>
      <vt:lpstr>Custom Design</vt:lpstr>
      <vt:lpstr>NEMA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NEMA</dc:title>
  <dc:creator>Brendan Murphy</dc:creator>
  <cp:lastModifiedBy>Brendan Murphy</cp:lastModifiedBy>
  <cp:revision>1</cp:revision>
  <dcterms:created xsi:type="dcterms:W3CDTF">2020-09-01T00:03:01Z</dcterms:created>
  <dcterms:modified xsi:type="dcterms:W3CDTF">2020-09-01T00:03:16Z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;#Sitefinity;#</vt:lpwstr>
  </property>
</Properties>
</file>